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r.wikipedia.org/wiki/%D9%86%D9%82%D8%AF_%D8%A3%D8%AF%D8%A8%D9%8A" TargetMode="External"/><Relationship Id="rId2" Type="http://schemas.openxmlformats.org/officeDocument/2006/relationships/hyperlink" Target="https://ar.wikipedia.org/wiki/%D8%A7%D9%84%D9%86%D8%B8%D8%B1%D9%8A%D8%A9_%D8%A7%D9%84%D8%A7%D8%AC%D8%AA%D9%85%D8%A7%D8%B9%D9%8A%D8%A9"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ar.wikipedia.org/wiki/%D8%A7%D9%84%D9%86%D8%A7%D8%B3" TargetMode="External"/><Relationship Id="rId2" Type="http://schemas.openxmlformats.org/officeDocument/2006/relationships/hyperlink" Target="https://ar.wikipedia.org/wiki/%D9%86%D8%B8%D8%A7%D9%85_%D8%A7%D8%AC%D8%AA%D9%85%D8%A7%D8%B9%D9%8A" TargetMode="External"/><Relationship Id="rId1" Type="http://schemas.openxmlformats.org/officeDocument/2006/relationships/slideLayout" Target="../slideLayouts/slideLayout6.xml"/><Relationship Id="rId4" Type="http://schemas.openxmlformats.org/officeDocument/2006/relationships/hyperlink" Target="https://ar.wikipedia.org/wiki/%D8%AC%D9%85%D8%A7%D8%B9%D8%A9_%D9%85%D8%B4%D8%AA%D8%B1%D9%83%D8%A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r"/>
            <a:r>
              <a:rPr lang="ar-SA" sz="2400" b="1" u="sng" dirty="0" smtClean="0"/>
              <a:t>النظرية النقدية</a:t>
            </a:r>
            <a:r>
              <a:rPr lang="en-US" sz="2400" b="1" u="sng" dirty="0" smtClean="0"/>
              <a:t> Critical Theory    </a:t>
            </a:r>
            <a:r>
              <a:rPr lang="en-US" sz="2400" dirty="0" smtClean="0"/>
              <a:t/>
            </a:r>
            <a:br>
              <a:rPr lang="en-US" sz="2400" dirty="0" smtClean="0"/>
            </a:br>
            <a:r>
              <a:rPr lang="ar-SA" sz="2400" dirty="0" smtClean="0"/>
              <a:t>    يستخدم مصطلح النظرية النقدية للإشارة إلى نظريتين مختلفتين تماما تاريخا ونشأة ، الأولى نشأت من</a:t>
            </a:r>
            <a:r>
              <a:rPr lang="en-US" sz="2400" dirty="0" smtClean="0"/>
              <a:t> </a:t>
            </a:r>
            <a:r>
              <a:rPr lang="ar-SA" sz="2400" u="sng" dirty="0" smtClean="0">
                <a:hlinkClick r:id="rId2" tooltip="النظرية الاجتماعية"/>
              </a:rPr>
              <a:t>النظرية الاجتماعية</a:t>
            </a:r>
            <a:r>
              <a:rPr lang="en-US" sz="2400" dirty="0" smtClean="0"/>
              <a:t> </a:t>
            </a:r>
            <a:r>
              <a:rPr lang="ar-SA" sz="2400" dirty="0" smtClean="0"/>
              <a:t>والأخرى من</a:t>
            </a:r>
            <a:r>
              <a:rPr lang="en-US" sz="2400" dirty="0" smtClean="0"/>
              <a:t> </a:t>
            </a:r>
            <a:r>
              <a:rPr lang="ar-SA" sz="2400" u="sng" dirty="0" smtClean="0">
                <a:hlinkClick r:id="rId3" tooltip="نقد أدبي"/>
              </a:rPr>
              <a:t>النقد الأدبي</a:t>
            </a:r>
            <a:r>
              <a:rPr lang="ar-SA" sz="2400" dirty="0" smtClean="0"/>
              <a:t>، إلا </a:t>
            </a:r>
            <a:r>
              <a:rPr lang="ar-SA" sz="2400" dirty="0" err="1" smtClean="0"/>
              <a:t>ان</a:t>
            </a:r>
            <a:r>
              <a:rPr lang="ar-SA" sz="2400" dirty="0" smtClean="0"/>
              <a:t> التطورات اللاحقة في مناهج العلوم الاجتماعية والإنسانية قربت المجالين. فمنذ السبعينات من القرن العشرين أصبح هناك تداخل واضح بين النقد الأدبي الذي يدرس </a:t>
            </a:r>
            <a:r>
              <a:rPr lang="ar-SA" sz="2400" dirty="0" err="1" smtClean="0"/>
              <a:t>بُنى</a:t>
            </a:r>
            <a:r>
              <a:rPr lang="ar-SA" sz="2400" dirty="0" smtClean="0"/>
              <a:t> النص ومكنوناته وبين دراسة المجتمعات البشرية وأنظمتها، كل هذا جعل من مصطلح</a:t>
            </a:r>
            <a:r>
              <a:rPr lang="en-US" sz="2400" dirty="0" smtClean="0"/>
              <a:t> </a:t>
            </a:r>
            <a:r>
              <a:rPr lang="ar-SA" sz="2400" b="1" dirty="0" smtClean="0"/>
              <a:t>النظرية النقدية</a:t>
            </a:r>
            <a:r>
              <a:rPr lang="en-US" sz="2400" dirty="0" smtClean="0"/>
              <a:t> </a:t>
            </a:r>
            <a:r>
              <a:rPr lang="ar-SA" sz="2400" dirty="0" smtClean="0"/>
              <a:t>شائعاً جداً في </a:t>
            </a:r>
            <a:r>
              <a:rPr lang="ar-SA" sz="2400" dirty="0" err="1" smtClean="0"/>
              <a:t>الأكاديمياً</a:t>
            </a:r>
            <a:r>
              <a:rPr lang="ar-SA" sz="2400" dirty="0" smtClean="0"/>
              <a:t> ، لكنه مصطلح واسع يغطي مجالا واسعا من النظريات العلمية التي تتناول منهجيات لدراسة العلاقات بين مكونات المجتمع سواء كانت مكونات أدبية نصية أو مكونات اجتماعية </a:t>
            </a:r>
            <a:r>
              <a:rPr lang="ar-SA" sz="2400" dirty="0" err="1" smtClean="0"/>
              <a:t>أنثربولوجية</a:t>
            </a:r>
            <a:r>
              <a:rPr lang="ar-SA" sz="2400" dirty="0" smtClean="0"/>
              <a:t> </a:t>
            </a:r>
            <a:r>
              <a:rPr lang="ar-IQ" sz="2400" dirty="0" smtClean="0"/>
              <a:t>،</a:t>
            </a:r>
            <a:br>
              <a:rPr lang="ar-IQ" sz="2400" dirty="0" smtClean="0"/>
            </a:br>
            <a:r>
              <a:rPr lang="ar-IQ" sz="2400" b="1" dirty="0" smtClean="0"/>
              <a:t> </a:t>
            </a:r>
            <a:r>
              <a:rPr lang="ar-IQ" sz="2400" b="1" dirty="0" err="1" smtClean="0"/>
              <a:t>اما</a:t>
            </a:r>
            <a:r>
              <a:rPr lang="ar-IQ" sz="2400" b="1" dirty="0" smtClean="0"/>
              <a:t> تطبيقات هذه النظرية في المجال الرياضي فيمكن تلخيص ذلك بما يأتي: </a:t>
            </a:r>
            <a:r>
              <a:rPr lang="en-US" sz="2400" dirty="0" smtClean="0"/>
              <a:t> </a:t>
            </a:r>
            <a:br>
              <a:rPr lang="en-US" sz="2400" dirty="0" smtClean="0"/>
            </a:br>
            <a:r>
              <a:rPr lang="ar-IQ" sz="2400" dirty="0" smtClean="0"/>
              <a:t>1) </a:t>
            </a:r>
            <a:r>
              <a:rPr lang="ar-SA" sz="2400" dirty="0" smtClean="0"/>
              <a:t>وهي النظرية التي تبحث في المتناقضات الموجودة في مجال الرياضة (مثل تناول المنشطات في </a:t>
            </a:r>
            <a:r>
              <a:rPr lang="ar-SA" sz="2400" dirty="0" err="1" smtClean="0"/>
              <a:t>الاوساط</a:t>
            </a:r>
            <a:r>
              <a:rPr lang="ar-SA" sz="2400" dirty="0" smtClean="0"/>
              <a:t> الرياضية</a:t>
            </a:r>
            <a:r>
              <a:rPr lang="en-US" sz="2400" dirty="0" smtClean="0"/>
              <a:t> .</a:t>
            </a:r>
            <a:br>
              <a:rPr lang="en-US" sz="2400" dirty="0" smtClean="0"/>
            </a:br>
            <a:r>
              <a:rPr lang="ar-IQ" sz="2400" dirty="0" smtClean="0"/>
              <a:t>2) </a:t>
            </a:r>
            <a:r>
              <a:rPr lang="ar-SA" sz="2400" dirty="0" smtClean="0"/>
              <a:t>لا يمكن فهم الرياضة أو تحليلها بدون معرفة الظروف التاريخية والثقافية للمجتمع المعني بهذا القطاع</a:t>
            </a:r>
            <a:r>
              <a:rPr lang="en-US" sz="2400" dirty="0" smtClean="0"/>
              <a:t>.</a:t>
            </a:r>
            <a:br>
              <a:rPr lang="en-US" sz="2400" dirty="0" smtClean="0"/>
            </a:br>
            <a:r>
              <a:rPr lang="ar-IQ" sz="2400" dirty="0" smtClean="0"/>
              <a:t>3) </a:t>
            </a:r>
            <a:r>
              <a:rPr lang="ar-SA" sz="2400" dirty="0" smtClean="0"/>
              <a:t>هناك تقارب في بعض وجهات النظر بين هذه النظرية ونظرية الصراع غير أن هذه النظرية تهتم بإيجابيات الرياضة وسلبيتها كظاهرة اجتماعية</a:t>
            </a:r>
            <a:r>
              <a:rPr lang="ar-IQ" sz="2400" dirty="0" smtClean="0"/>
              <a:t>.</a:t>
            </a:r>
            <a:r>
              <a:rPr lang="en-US" sz="2400" dirty="0" smtClean="0"/>
              <a:t/>
            </a:r>
            <a:br>
              <a:rPr lang="en-US" sz="2400" dirty="0" smtClean="0"/>
            </a:br>
            <a:endParaRPr lang="ar-SA" sz="2400" dirty="0"/>
          </a:p>
        </p:txBody>
      </p:sp>
    </p:spTree>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r"/>
            <a:r>
              <a:rPr lang="ar-SA" sz="4800" b="1" u="sng" dirty="0" smtClean="0"/>
              <a:t>النظرية الهيكلية</a:t>
            </a:r>
            <a:r>
              <a:rPr lang="ar-SA" sz="4800" dirty="0" smtClean="0"/>
              <a:t> </a:t>
            </a:r>
            <a:r>
              <a:rPr lang="en-US" sz="4800" b="1" u="sng" dirty="0" smtClean="0"/>
              <a:t>Theory Structure</a:t>
            </a:r>
            <a:r>
              <a:rPr lang="en-US" sz="4800" dirty="0" smtClean="0"/>
              <a:t> </a:t>
            </a:r>
            <a:br>
              <a:rPr lang="en-US" sz="4800" dirty="0" smtClean="0"/>
            </a:br>
            <a:r>
              <a:rPr lang="ar-SA" sz="4800" dirty="0" smtClean="0"/>
              <a:t>   </a:t>
            </a:r>
            <a:r>
              <a:rPr lang="ar-IQ" sz="4800" dirty="0" smtClean="0"/>
              <a:t>- </a:t>
            </a:r>
            <a:r>
              <a:rPr lang="ar-SA" sz="4800" dirty="0" smtClean="0"/>
              <a:t>تقول هذه النظرية بأن كل قطاع اجتماعي له هيكلية أساسية قد تتطور وتتجدد بحسب الظروف والأهداف (القوانين الرياضية-الاستعراض الرياضي...) مع الحفاظ على روح الهيكلة الأصلية (جوهر لعبة كرة القدم على سبيل المثال) .</a:t>
            </a:r>
            <a:endParaRPr lang="ar-SA" sz="4800" dirty="0"/>
          </a:p>
        </p:txBody>
      </p:sp>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lvl="0" algn="r"/>
            <a:r>
              <a:rPr lang="ar-SA" sz="2000" b="1" u="sng" dirty="0" smtClean="0"/>
              <a:t>المجتمع (</a:t>
            </a:r>
            <a:r>
              <a:rPr lang="en-US" sz="2000" b="1" u="sng" dirty="0" smtClean="0"/>
              <a:t>society</a:t>
            </a:r>
            <a:r>
              <a:rPr lang="ar-SA" sz="2000" b="1" u="sng" dirty="0" smtClean="0"/>
              <a:t>)</a:t>
            </a:r>
            <a:r>
              <a:rPr lang="en-US" sz="2000" dirty="0" smtClean="0"/>
              <a:t/>
            </a:r>
            <a:br>
              <a:rPr lang="en-US" sz="2000" dirty="0" smtClean="0"/>
            </a:br>
            <a:r>
              <a:rPr lang="ar-SA" sz="2000" dirty="0" smtClean="0"/>
              <a:t>    يميل علماء الاجتماع لاعتبار</a:t>
            </a:r>
            <a:r>
              <a:rPr lang="ar-IQ" sz="2000" b="1" u="sng" dirty="0" smtClean="0"/>
              <a:t>المجتمع</a:t>
            </a:r>
            <a:r>
              <a:rPr lang="en-US" sz="2000" b="1" u="sng" dirty="0" smtClean="0"/>
              <a:t> " </a:t>
            </a:r>
            <a:r>
              <a:rPr lang="ar-SA" sz="2000" b="1" dirty="0" smtClean="0">
                <a:hlinkClick r:id="rId2" tooltip="نظام اجتماعي"/>
              </a:rPr>
              <a:t>نظاما</a:t>
            </a:r>
            <a:r>
              <a:rPr lang="en-US" sz="2000" b="1" u="sng" dirty="0" smtClean="0"/>
              <a:t> </a:t>
            </a:r>
            <a:r>
              <a:rPr lang="ar-SA" sz="2000" b="1" u="sng" dirty="0" smtClean="0"/>
              <a:t>شبه مغل</a:t>
            </a:r>
            <a:r>
              <a:rPr lang="ar-SA" sz="2000" b="1" dirty="0" smtClean="0"/>
              <a:t>ق</a:t>
            </a:r>
            <a:r>
              <a:rPr lang="en-US" sz="2000" dirty="0" smtClean="0"/>
              <a:t> semi-closed </a:t>
            </a:r>
            <a:r>
              <a:rPr lang="ar-SA" sz="2000" dirty="0" smtClean="0"/>
              <a:t>تشكله مجموعة من</a:t>
            </a:r>
            <a:r>
              <a:rPr lang="en-US" sz="2000" dirty="0" smtClean="0"/>
              <a:t> </a:t>
            </a:r>
            <a:r>
              <a:rPr lang="ar-SA" sz="2000" dirty="0" smtClean="0">
                <a:hlinkClick r:id="rId3" tooltip="الناس"/>
              </a:rPr>
              <a:t>الناس</a:t>
            </a:r>
            <a:r>
              <a:rPr lang="ar-SA" sz="2000" dirty="0" smtClean="0"/>
              <a:t> على اختلاف انتماءاتهم الفئوية </a:t>
            </a:r>
            <a:r>
              <a:rPr lang="ar-SA" sz="2000" dirty="0" err="1" smtClean="0"/>
              <a:t>اذ</a:t>
            </a:r>
            <a:r>
              <a:rPr lang="ar-SA" sz="2000" dirty="0" smtClean="0"/>
              <a:t> أن معظم التفاعلات والتأثيرات المتبادلة  تأتي من أفراد من المجموعة البشرية نفسها، في حين تبرز في اللغة الإنكليزية كلمة أخرى قريبة في المفهوم هي</a:t>
            </a:r>
            <a:r>
              <a:rPr lang="en-US" sz="2000" dirty="0" smtClean="0"/>
              <a:t> </a:t>
            </a:r>
            <a:r>
              <a:rPr lang="ar-SA" sz="2000" b="1" dirty="0" smtClean="0">
                <a:hlinkClick r:id="rId4" tooltip="جماعة مشتركة"/>
              </a:rPr>
              <a:t>الجماعة المشتركة</a:t>
            </a:r>
            <a:r>
              <a:rPr lang="en-US" sz="2000" b="1" u="sng" dirty="0" smtClean="0"/>
              <a:t> </a:t>
            </a:r>
            <a:r>
              <a:rPr lang="en-US" sz="2000" b="1" i="1" u="sng" dirty="0" smtClean="0"/>
              <a:t>community</a:t>
            </a:r>
            <a:r>
              <a:rPr lang="en-US" sz="2000" dirty="0" smtClean="0"/>
              <a:t> </a:t>
            </a:r>
            <a:r>
              <a:rPr lang="ar-SA" sz="2000" dirty="0" smtClean="0"/>
              <a:t>التي يعتبرها بعضهم التجمع أو الجماعة بدون العلاقات المتداخلة بين أفراد الجماعة.</a:t>
            </a:r>
            <a:r>
              <a:rPr lang="ar-IQ" sz="2000" b="1" dirty="0" smtClean="0"/>
              <a:t> </a:t>
            </a:r>
            <a:br>
              <a:rPr lang="ar-IQ" sz="2000" b="1" dirty="0" smtClean="0"/>
            </a:br>
            <a:r>
              <a:rPr lang="en-US" sz="2000" dirty="0" smtClean="0"/>
              <a:t/>
            </a:r>
            <a:br>
              <a:rPr lang="en-US" sz="2000" dirty="0" smtClean="0"/>
            </a:br>
            <a:r>
              <a:rPr lang="ar-SA" sz="2000" b="1" u="sng" dirty="0" smtClean="0"/>
              <a:t>البناء الاجتماعي (</a:t>
            </a:r>
            <a:r>
              <a:rPr lang="en-US" sz="2000" b="1" u="sng" dirty="0" smtClean="0"/>
              <a:t>Social construction</a:t>
            </a:r>
            <a:r>
              <a:rPr lang="ar-SA" sz="2000" b="1" u="sng" dirty="0" smtClean="0"/>
              <a:t>)</a:t>
            </a:r>
            <a:r>
              <a:rPr lang="en-US" sz="2000" dirty="0" smtClean="0"/>
              <a:t/>
            </a:r>
            <a:br>
              <a:rPr lang="en-US" sz="2000" dirty="0" smtClean="0"/>
            </a:br>
            <a:r>
              <a:rPr lang="ar-SA" sz="2000" dirty="0" smtClean="0"/>
              <a:t>    </a:t>
            </a:r>
            <a:r>
              <a:rPr lang="en-US" sz="2000" dirty="0" smtClean="0"/>
              <a:t> </a:t>
            </a:r>
            <a:r>
              <a:rPr lang="ar-SA" sz="2000" dirty="0" smtClean="0"/>
              <a:t>هو الإطار التنظيمي العام الذي يندرج تحته كافة أوجه السلوك الإنساني في مجتمع ما ويتضمن مجموعة النظم الاجتماعية ذات القواعد السلوكية المستقرة التي تحكم الأنشطة الإنسانية المتعددة في مجتمع ما، </a:t>
            </a:r>
            <a:r>
              <a:rPr lang="ar-IQ" sz="2000" dirty="0" smtClean="0"/>
              <a:t>لذا فهو شبكة معقدة من العلاقات الاجتماعية التي تربط الفرد بداخل ذلك المجتمع ،  وتتضمن </a:t>
            </a:r>
            <a:r>
              <a:rPr lang="ar-IQ" sz="2000" dirty="0" err="1" smtClean="0"/>
              <a:t>ايضاً</a:t>
            </a:r>
            <a:r>
              <a:rPr lang="ar-IQ" sz="2000" dirty="0" smtClean="0"/>
              <a:t> اتساقاً ونظماً تؤدي كلٌ منها وظيفته ومن ثم تتشابك هذا الوظائف مع بعضها ، وقد اهتم علماء الاجتماع </a:t>
            </a:r>
            <a:r>
              <a:rPr lang="ar-IQ" sz="2000" dirty="0" err="1" smtClean="0"/>
              <a:t>والانثروبولجية</a:t>
            </a:r>
            <a:r>
              <a:rPr lang="ar-IQ" sz="2000" dirty="0" smtClean="0"/>
              <a:t> بدراسة البناء الاجتماعي باعتباره أداة تحليلية لفهم المجتمع . </a:t>
            </a:r>
            <a:br>
              <a:rPr lang="ar-IQ" sz="2000" dirty="0" smtClean="0"/>
            </a:br>
            <a:r>
              <a:rPr lang="en-US" sz="2000" dirty="0" smtClean="0"/>
              <a:t/>
            </a:r>
            <a:br>
              <a:rPr lang="en-US" sz="2000" dirty="0" smtClean="0"/>
            </a:br>
            <a:r>
              <a:rPr lang="ar-SA" sz="2000" b="1" u="sng" dirty="0" smtClean="0"/>
              <a:t>المؤسسات الاجتماعية (</a:t>
            </a:r>
            <a:r>
              <a:rPr lang="en-US" sz="2000" b="1" u="sng" dirty="0" smtClean="0"/>
              <a:t>social institution</a:t>
            </a:r>
            <a:r>
              <a:rPr lang="ar-SA" sz="2000" b="1" u="sng" dirty="0" smtClean="0"/>
              <a:t>)</a:t>
            </a:r>
            <a:r>
              <a:rPr lang="en-US" sz="2000" dirty="0" smtClean="0"/>
              <a:t/>
            </a:r>
            <a:br>
              <a:rPr lang="en-US" sz="2000" dirty="0" smtClean="0"/>
            </a:br>
            <a:r>
              <a:rPr lang="ar-SA" sz="2000" dirty="0" smtClean="0"/>
              <a:t>    هي نظام مركب من المعايير الاجتماعية المتكاملة المنظمة من اجل المحافظة على قيمة اجتماعية أساسية لفئة داخل </a:t>
            </a:r>
            <a:r>
              <a:rPr lang="ar-IQ" sz="2000" dirty="0" smtClean="0"/>
              <a:t>المجتمع</a:t>
            </a:r>
            <a:r>
              <a:rPr lang="ar-SA" sz="2000" dirty="0" smtClean="0"/>
              <a:t> ، مثل الأسرة أو النادي الرياضي أو الفريق الرياضي . </a:t>
            </a:r>
            <a:r>
              <a:rPr lang="ar-IQ" sz="2000" dirty="0" smtClean="0"/>
              <a:t/>
            </a:r>
            <a:br>
              <a:rPr lang="ar-IQ" sz="2000" dirty="0" smtClean="0"/>
            </a:br>
            <a:r>
              <a:rPr lang="en-US" sz="2000" dirty="0" smtClean="0"/>
              <a:t/>
            </a:r>
            <a:br>
              <a:rPr lang="en-US" sz="2000" dirty="0" smtClean="0"/>
            </a:br>
            <a:r>
              <a:rPr lang="ar-SA" sz="2000" b="1" u="sng" dirty="0" smtClean="0"/>
              <a:t>الوظائف الاجتماعية ( </a:t>
            </a:r>
            <a:r>
              <a:rPr lang="en-US" sz="2000" b="1" u="sng" dirty="0" smtClean="0"/>
              <a:t>social function </a:t>
            </a:r>
            <a:r>
              <a:rPr lang="ar-IQ" sz="2000" b="1" u="sng" dirty="0" smtClean="0"/>
              <a:t>)</a:t>
            </a:r>
            <a:r>
              <a:rPr lang="en-US" sz="2000" dirty="0" smtClean="0"/>
              <a:t/>
            </a:r>
            <a:br>
              <a:rPr lang="en-US" sz="2000" dirty="0" smtClean="0"/>
            </a:br>
            <a:r>
              <a:rPr lang="ar-IQ" sz="2000" dirty="0" smtClean="0"/>
              <a:t>    هي الواجبات والفعاليات والنشاطات التي تقوم </a:t>
            </a:r>
            <a:r>
              <a:rPr lang="ar-IQ" sz="2000" dirty="0" err="1" smtClean="0"/>
              <a:t>بها</a:t>
            </a:r>
            <a:r>
              <a:rPr lang="ar-IQ" sz="2000" dirty="0" smtClean="0"/>
              <a:t> المنظمة الاجتماعية والتي تشارك مشاركة فعالة في إشباع حاجات أفرادها المنتمين لها وتلبي طموحاتهم الذاتية المجتمعية ، فالوظائف الاجتماعية الرياضية مثلاً هي الواجبات التي تقوم </a:t>
            </a:r>
            <a:r>
              <a:rPr lang="ar-IQ" sz="2000" dirty="0" err="1" smtClean="0"/>
              <a:t>بها</a:t>
            </a:r>
            <a:r>
              <a:rPr lang="ar-IQ" sz="2000" dirty="0" smtClean="0"/>
              <a:t> كافة المنظمات والمؤسسات الرياضية في المجتمع والتي من خلالها يستطيع الفرد  في مجتمع تحقيق أهدافه الأساسية وفي الوقت نفسه انجاز وحدة وتكامل جماعاته ومنظماته المختلفة .</a:t>
            </a:r>
            <a:endParaRPr lang="en-US" sz="2000" dirty="0"/>
          </a:p>
        </p:txBody>
      </p:sp>
    </p:spTree>
  </p:cSld>
  <p:clrMapOvr>
    <a:masterClrMapping/>
  </p:clrMapOvr>
  <p:transition spd="slow">
    <p:pull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lvl="0"/>
            <a:r>
              <a:rPr lang="ar-SA" sz="2400" b="1" u="sng" dirty="0" smtClean="0"/>
              <a:t>ديناميكية الجماعة( </a:t>
            </a:r>
            <a:r>
              <a:rPr lang="en-US" sz="2400" b="1" u="sng" dirty="0" smtClean="0"/>
              <a:t>group dynamic</a:t>
            </a:r>
            <a:r>
              <a:rPr lang="ar-SA" sz="2400" b="1" u="sng" dirty="0" smtClean="0"/>
              <a:t>)</a:t>
            </a:r>
            <a:r>
              <a:rPr lang="en-US" sz="2400" dirty="0" smtClean="0"/>
              <a:t/>
            </a:r>
            <a:br>
              <a:rPr lang="en-US" sz="2400" dirty="0" smtClean="0"/>
            </a:br>
            <a:r>
              <a:rPr lang="ar-SA" sz="2400" dirty="0" smtClean="0"/>
              <a:t>   هو حالة التغيير في المفاهيم والقوانين والأنظمة الاجتماعية حول طبيعة الجماعة</a:t>
            </a:r>
            <a:r>
              <a:rPr lang="ar-IQ" sz="2400" dirty="0" smtClean="0"/>
              <a:t> والتي </a:t>
            </a:r>
            <a:r>
              <a:rPr lang="ar-SA" sz="2400" dirty="0" smtClean="0"/>
              <a:t>تفيد في فهم سلوكيات أفراد المجموعة الواحدة وصنع القرارات .</a:t>
            </a:r>
            <a:r>
              <a:rPr lang="en-US" sz="2400" dirty="0" smtClean="0"/>
              <a:t/>
            </a:r>
            <a:br>
              <a:rPr lang="en-US" sz="2400" dirty="0" smtClean="0"/>
            </a:br>
            <a:r>
              <a:rPr lang="ar-SA" sz="2400" b="1" u="sng" dirty="0" smtClean="0"/>
              <a:t>السلوك الاجتماعي(</a:t>
            </a:r>
            <a:r>
              <a:rPr lang="en-US" sz="2400" b="1" u="sng" dirty="0" smtClean="0"/>
              <a:t>social behavior</a:t>
            </a:r>
            <a:r>
              <a:rPr lang="ar-SA" sz="2400" b="1" u="sng" dirty="0" smtClean="0"/>
              <a:t>)</a:t>
            </a:r>
            <a:r>
              <a:rPr lang="en-US" sz="2400" dirty="0" smtClean="0"/>
              <a:t/>
            </a:r>
            <a:br>
              <a:rPr lang="en-US" sz="2400" dirty="0" smtClean="0"/>
            </a:br>
            <a:r>
              <a:rPr lang="ar-SA" sz="2400" dirty="0" smtClean="0"/>
              <a:t>    هو تلك السلوكيات والأحداث والأنشطة (الظاهرية والباطنية) البارزة في حياة الفرد اليومية </a:t>
            </a:r>
            <a:r>
              <a:rPr lang="ar-SA" sz="2400" dirty="0" err="1" smtClean="0"/>
              <a:t>و</a:t>
            </a:r>
            <a:r>
              <a:rPr lang="ar-SA" sz="2400" dirty="0" smtClean="0"/>
              <a:t> التي يقوم </a:t>
            </a:r>
            <a:r>
              <a:rPr lang="ar-SA" sz="2400" dirty="0" err="1" smtClean="0"/>
              <a:t>بها</a:t>
            </a:r>
            <a:r>
              <a:rPr lang="ar-SA" sz="2400" dirty="0" smtClean="0"/>
              <a:t> الفرد لديمومة تفاعله مع المجموعة البشرية على اختلاف أنواعها .</a:t>
            </a:r>
            <a:r>
              <a:rPr lang="en-US" sz="2400" dirty="0" smtClean="0"/>
              <a:t/>
            </a:r>
            <a:br>
              <a:rPr lang="en-US" sz="2400" dirty="0" smtClean="0"/>
            </a:br>
            <a:r>
              <a:rPr lang="ar-SA" sz="2400" b="1" u="sng" dirty="0" smtClean="0"/>
              <a:t>الدور الاجتماعي (</a:t>
            </a:r>
            <a:r>
              <a:rPr lang="en-US" sz="2400" b="1" u="sng" dirty="0" smtClean="0"/>
              <a:t>social role</a:t>
            </a:r>
            <a:r>
              <a:rPr lang="ar-SA" sz="2400" b="1" u="sng" dirty="0" smtClean="0"/>
              <a:t>)</a:t>
            </a:r>
            <a:r>
              <a:rPr lang="en-US" sz="2400" dirty="0" smtClean="0"/>
              <a:t/>
            </a:r>
            <a:br>
              <a:rPr lang="en-US" sz="2400" dirty="0" smtClean="0"/>
            </a:br>
            <a:r>
              <a:rPr lang="ar-IQ" sz="2400" dirty="0" smtClean="0"/>
              <a:t>    هو السلوك المتوقع من </a:t>
            </a:r>
            <a:r>
              <a:rPr lang="ar-IQ" sz="2400" dirty="0" err="1" smtClean="0"/>
              <a:t>اي</a:t>
            </a:r>
            <a:r>
              <a:rPr lang="ar-IQ" sz="2400" dirty="0" smtClean="0"/>
              <a:t> عنصر من عناصر المجموعة الاجتماعية داخل المجموعة وهي مهمة في تحديد طبيعة دوره مع </a:t>
            </a:r>
            <a:r>
              <a:rPr lang="ar-IQ" sz="2400" dirty="0" err="1" smtClean="0"/>
              <a:t>اقرانه</a:t>
            </a:r>
            <a:r>
              <a:rPr lang="ar-IQ" sz="2400" dirty="0" smtClean="0"/>
              <a:t> ، فالمركز الاجتماعي للمدرب الرياضي هو الذي يحدد طبيعة تصرفاته المتوقعة كمدرب </a:t>
            </a:r>
            <a:r>
              <a:rPr lang="ar-IQ" sz="2400" dirty="0" err="1" smtClean="0"/>
              <a:t>اثناء</a:t>
            </a:r>
            <a:r>
              <a:rPr lang="ar-IQ" sz="2400" dirty="0" smtClean="0"/>
              <a:t> تواجده داخل الفريق.</a:t>
            </a:r>
            <a:r>
              <a:rPr lang="en-US" sz="2400" dirty="0" smtClean="0"/>
              <a:t/>
            </a:r>
            <a:br>
              <a:rPr lang="en-US" sz="2400" dirty="0" smtClean="0"/>
            </a:br>
            <a:r>
              <a:rPr lang="ar-IQ" sz="2400" b="1" dirty="0" smtClean="0"/>
              <a:t> </a:t>
            </a:r>
            <a:r>
              <a:rPr lang="en-US" sz="2400" dirty="0" smtClean="0"/>
              <a:t/>
            </a:r>
            <a:br>
              <a:rPr lang="en-US" sz="2400" dirty="0" smtClean="0"/>
            </a:br>
            <a:r>
              <a:rPr lang="ar-SA" sz="2400" b="1" u="sng" dirty="0" smtClean="0"/>
              <a:t>النسق الاجتماعي</a:t>
            </a:r>
            <a:r>
              <a:rPr lang="ar-SA" sz="2400" dirty="0" smtClean="0"/>
              <a:t> </a:t>
            </a:r>
            <a:r>
              <a:rPr lang="en-US" sz="2400" b="1" u="sng" dirty="0" smtClean="0"/>
              <a:t> Social structure</a:t>
            </a:r>
            <a:r>
              <a:rPr lang="en-US" sz="2400" dirty="0" smtClean="0"/>
              <a:t>) </a:t>
            </a:r>
            <a:r>
              <a:rPr lang="ar-IQ" sz="2400" dirty="0" smtClean="0"/>
              <a:t>)</a:t>
            </a:r>
            <a:r>
              <a:rPr lang="en-US" sz="2400" dirty="0" smtClean="0"/>
              <a:t/>
            </a:r>
            <a:br>
              <a:rPr lang="en-US" sz="2400" dirty="0" smtClean="0"/>
            </a:br>
            <a:r>
              <a:rPr lang="ar-SA" sz="2400" dirty="0" smtClean="0"/>
              <a:t>     هو مجموعة العناصر المتفاعلة التي يحقق كل منها وظيفة في منظومة العمل ، ويشكل النسق وحدة أساسية في البناء الكلي ، ويمكن أن نطلق على مجموعة من وحدات السلوك نسقاً ، إذا توافرت فيه شروط معينة منها وجود المكونات أو عناصر وجود وظائف واضحة لهذه المكونات أو وجود تفاعل بينها أو وجود معايير وقوانين ووجود بيئة خارجية يتعايش معها النسق ويؤدي وظيفته .</a:t>
            </a:r>
            <a:endParaRPr lang="ar-SA" sz="2400" dirty="0"/>
          </a:p>
        </p:txBody>
      </p:sp>
    </p:spTree>
  </p:cSld>
  <p:clrMapOvr>
    <a:masterClrMapping/>
  </p:clrMapOvr>
  <p:transition spd="slow">
    <p:strips dir="ru"/>
  </p:transition>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18</Words>
  <PresentationFormat>عرض على الشاشة (3:4)‏</PresentationFormat>
  <Paragraphs>4</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النظرية النقدية Critical Theory         يستخدم مصطلح النظرية النقدية للإشارة إلى نظريتين مختلفتين تماما تاريخا ونشأة ، الأولى نشأت من النظرية الاجتماعية والأخرى من النقد الأدبي، إلا ان التطورات اللاحقة في مناهج العلوم الاجتماعية والإنسانية قربت المجالين. فمنذ السبعينات من القرن العشرين أصبح هناك تداخل واضح بين النقد الأدبي الذي يدرس بُنى النص ومكنوناته وبين دراسة المجتمعات البشرية وأنظمتها، كل هذا جعل من مصطلح النظرية النقدية شائعاً جداً في الأكاديمياً ، لكنه مصطلح واسع يغطي مجالا واسعا من النظريات العلمية التي تتناول منهجيات لدراسة العلاقات بين مكونات المجتمع سواء كانت مكونات أدبية نصية أو مكونات اجتماعية أنثربولوجية ،  اما تطبيقات هذه النظرية في المجال الرياضي فيمكن تلخيص ذلك بما يأتي:   1) وهي النظرية التي تبحث في المتناقضات الموجودة في مجال الرياضة (مثل تناول المنشطات في الاوساط الرياضية . 2) لا يمكن فهم الرياضة أو تحليلها بدون معرفة الظروف التاريخية والثقافية للمجتمع المعني بهذا القطاع. 3) هناك تقارب في بعض وجهات النظر بين هذه النظرية ونظرية الصراع غير أن هذه النظرية تهتم بإيجابيات الرياضة وسلبيتها كظاهرة اجتماعية. </vt:lpstr>
      <vt:lpstr>النظرية الهيكلية Theory Structure     - تقول هذه النظرية بأن كل قطاع اجتماعي له هيكلية أساسية قد تتطور وتتجدد بحسب الظروف والأهداف (القوانين الرياضية-الاستعراض الرياضي...) مع الحفاظ على روح الهيكلة الأصلية (جوهر لعبة كرة القدم على سبيل المثال) .</vt:lpstr>
      <vt:lpstr>المجتمع (society)     يميل علماء الاجتماع لاعتبارالمجتمع " نظاما شبه مغلق semi-closed تشكله مجموعة من الناس على اختلاف انتماءاتهم الفئوية اذ أن معظم التفاعلات والتأثيرات المتبادلة  تأتي من أفراد من المجموعة البشرية نفسها، في حين تبرز في اللغة الإنكليزية كلمة أخرى قريبة في المفهوم هي الجماعة المشتركة community التي يعتبرها بعضهم التجمع أو الجماعة بدون العلاقات المتداخلة بين أفراد الجماعة.   البناء الاجتماعي (Social construction)      هو الإطار التنظيمي العام الذي يندرج تحته كافة أوجه السلوك الإنساني في مجتمع ما ويتضمن مجموعة النظم الاجتماعية ذات القواعد السلوكية المستقرة التي تحكم الأنشطة الإنسانية المتعددة في مجتمع ما، لذا فهو شبكة معقدة من العلاقات الاجتماعية التي تربط الفرد بداخل ذلك المجتمع ،  وتتضمن ايضاً اتساقاً ونظماً تؤدي كلٌ منها وظيفته ومن ثم تتشابك هذا الوظائف مع بعضها ، وقد اهتم علماء الاجتماع والانثروبولجية بدراسة البناء الاجتماعي باعتباره أداة تحليلية لفهم المجتمع .   المؤسسات الاجتماعية (social institution)     هي نظام مركب من المعايير الاجتماعية المتكاملة المنظمة من اجل المحافظة على قيمة اجتماعية أساسية لفئة داخل المجتمع ، مثل الأسرة أو النادي الرياضي أو الفريق الرياضي .   الوظائف الاجتماعية ( social function )     هي الواجبات والفعاليات والنشاطات التي تقوم بها المنظمة الاجتماعية والتي تشارك مشاركة فعالة في إشباع حاجات أفرادها المنتمين لها وتلبي طموحاتهم الذاتية المجتمعية ، فالوظائف الاجتماعية الرياضية مثلاً هي الواجبات التي تقوم بها كافة المنظمات والمؤسسات الرياضية في المجتمع والتي من خلالها يستطيع الفرد  في مجتمع تحقيق أهدافه الأساسية وفي الوقت نفسه انجاز وحدة وتكامل جماعاته ومنظماته المختلفة .</vt:lpstr>
      <vt:lpstr>ديناميكية الجماعة( group dynamic)    هو حالة التغيير في المفاهيم والقوانين والأنظمة الاجتماعية حول طبيعة الجماعة والتي تفيد في فهم سلوكيات أفراد المجموعة الواحدة وصنع القرارات . السلوك الاجتماعي(social behavior)     هو تلك السلوكيات والأحداث والأنشطة (الظاهرية والباطنية) البارزة في حياة الفرد اليومية و التي يقوم بها الفرد لديمومة تفاعله مع المجموعة البشرية على اختلاف أنواعها . الدور الاجتماعي (social role)     هو السلوك المتوقع من اي عنصر من عناصر المجموعة الاجتماعية داخل المجموعة وهي مهمة في تحديد طبيعة دوره مع اقرانه ، فالمركز الاجتماعي للمدرب الرياضي هو الذي يحدد طبيعة تصرفاته المتوقعة كمدرب اثناء تواجده داخل الفريق.   النسق الاجتماعي  Social structure) )      هو مجموعة العناصر المتفاعلة التي يحقق كل منها وظيفة في منظومة العمل ، ويشكل النسق وحدة أساسية في البناء الكلي ، ويمكن أن نطلق على مجموعة من وحدات السلوك نسقاً ، إذا توافرت فيه شروط معينة منها وجود المكونات أو عناصر وجود وظائف واضحة لهذه المكونات أو وجود تفاعل بينها أو وجود معايير وقوانين ووجود بيئة خارجية يتعايش معها النسق ويؤدي وظيفته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النظرية النقدية Critical Theory         يستخدم مصطلح النظرية النقدية للإشارة إلى نظريتين مختلفتين تماما تاريخا ونشأة ، الأولى نشأت من النظرية الاجتماعية والأخرى من النقد الأدبي، إلا ان التطورات اللاحقة في مناهج العلوم الاجتماعية والإنسانية قربت المجالين. فمنذ السبعينات من القرن العشرين أصبح هناك تداخل واضح بين النقد الأدبي الذي يدرس بُنى النص ومكنوناته وبين دراسة المجتمعات البشرية وأنظمتها، كل هذا جعل من مصطلح النظرية النقدية شائعاً جداً في الأكاديمياً ، لكنه مصطلح واسع يغطي مجالا واسعا من النظريات العلمية التي تتناول منهجيات لدراسة العلاقات بين مكونات المجتمع سواء كانت مكونات أدبية نصية أو مكونات اجتماعية أنثربولوجية ،  اما تطبيقات هذه النظرية في المجال الرياضي فيمكن تلخيص ذلك بما يأتي:   1) وهي النظرية التي تبحث في المتناقضات الموجودة في مجال الرياضة (مثل تناول المنشطات في الاوساط الرياضية . 2) لا يمكن فهم الرياضة أو تحليلها بدون معرفة الظروف التاريخية والثقافية للمجتمع المعني بهذا القطاع. 3) هناك تقارب في بعض وجهات النظر بين هذه النظرية ونظرية الصراع غير أن هذه النظرية تهتم بإيجابيات الرياضة وسلبيتها كظاهرة اجتماعية. </dc:title>
  <dc:creator>HP</dc:creator>
  <cp:lastModifiedBy>DR.Ahmed Saker 2O14</cp:lastModifiedBy>
  <cp:revision>1</cp:revision>
  <dcterms:created xsi:type="dcterms:W3CDTF">2018-12-10T17:47:50Z</dcterms:created>
  <dcterms:modified xsi:type="dcterms:W3CDTF">2018-12-10T18:30:05Z</dcterms:modified>
</cp:coreProperties>
</file>